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5" r:id="rId3"/>
    <p:sldId id="266" r:id="rId4"/>
    <p:sldId id="267" r:id="rId5"/>
    <p:sldId id="268" r:id="rId6"/>
    <p:sldId id="269" r:id="rId7"/>
    <p:sldId id="270" r:id="rId8"/>
    <p:sldId id="271" r:id="rId9"/>
    <p:sldId id="272" r:id="rId10"/>
    <p:sldId id="274" r:id="rId11"/>
    <p:sldId id="275" r:id="rId12"/>
    <p:sldId id="276" r:id="rId13"/>
    <p:sldId id="278" r:id="rId14"/>
    <p:sldId id="277" r:id="rId15"/>
    <p:sldId id="279" r:id="rId16"/>
    <p:sldId id="280" r:id="rId17"/>
    <p:sldId id="288" r:id="rId18"/>
    <p:sldId id="282" r:id="rId19"/>
    <p:sldId id="281" r:id="rId20"/>
    <p:sldId id="289" r:id="rId21"/>
    <p:sldId id="290" r:id="rId22"/>
    <p:sldId id="283" r:id="rId23"/>
    <p:sldId id="291" r:id="rId24"/>
    <p:sldId id="292" r:id="rId25"/>
    <p:sldId id="293" r:id="rId26"/>
    <p:sldId id="294" r:id="rId27"/>
    <p:sldId id="295" r:id="rId28"/>
    <p:sldId id="296" r:id="rId29"/>
    <p:sldId id="297" r:id="rId30"/>
    <p:sldId id="284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285" r:id="rId39"/>
    <p:sldId id="305" r:id="rId40"/>
    <p:sldId id="306" r:id="rId41"/>
    <p:sldId id="307" r:id="rId42"/>
    <p:sldId id="308" r:id="rId43"/>
    <p:sldId id="309" r:id="rId44"/>
    <p:sldId id="312" r:id="rId45"/>
    <p:sldId id="310" r:id="rId46"/>
    <p:sldId id="311" r:id="rId47"/>
    <p:sldId id="313" r:id="rId48"/>
    <p:sldId id="314" r:id="rId49"/>
    <p:sldId id="315" r:id="rId50"/>
    <p:sldId id="316" r:id="rId51"/>
    <p:sldId id="317" r:id="rId52"/>
    <p:sldId id="318" r:id="rId53"/>
    <p:sldId id="319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93"/>
    <p:restoredTop sz="96327"/>
  </p:normalViewPr>
  <p:slideViewPr>
    <p:cSldViewPr snapToGrid="0">
      <p:cViewPr varScale="1">
        <p:scale>
          <a:sx n="142" d="100"/>
          <a:sy n="142" d="100"/>
        </p:scale>
        <p:origin x="192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D91AD8-BE7F-1989-7E67-804B0F981E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A814F1-4379-E99D-0999-DC4256C3C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D03414-F835-9CF6-47B8-D08E85D9E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2022. 8. 1.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A1E0A6-88AA-E8CE-DB5B-6B45E128A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137EFC-8670-9B67-B026-6FCE74DC3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5784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B8C02A-61E5-FCEF-C9F8-4EBA4E58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7C2D32-86DB-6098-B44C-7B1DA8EC97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9C4934-D1CF-1AA9-F30A-8B42B7A20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2022. 8. 1.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7FE3EA-3454-1774-1220-314FD1113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28B5FC-2167-EB50-AAEC-812F25E2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2391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47C56E-BE97-2578-12E3-824A993F70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F82F3C-8275-5C8E-0008-D3F7D48F5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B14E6-3B58-DA1A-C63A-0CD3687C6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2022. 8. 1.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523B1-FC33-D566-F2EB-954A7C6E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966F025-A756-3B97-9E08-6A212D5A8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4905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645B3-0B84-3257-1312-10F91126A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F380E33-7A43-A240-6F15-96C2561DE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F5AC7-4B89-E971-29A7-98748259F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2022. 8. 1.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A195C8-6E7A-481B-5CAE-125AC86EB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6565DD9-F7F5-538E-7AB7-223B6E78A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46182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3FA928-F9DB-BA30-1517-5E9F66223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9FD1517-30F1-1522-69B0-A8081529A2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221FD8-D4DD-B9A8-927B-8F7A4F1B9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2022. 8. 1.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A5E890-9867-7BC1-02FF-891FB24E2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6409BD-4448-EBD4-5E9E-CAD8B24DA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38893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65D9ED-B462-A84F-A62C-F21A8434A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EC02E55-286A-F4B8-A347-54FC0C8B49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285F59-34B9-05ED-5B9B-B1E8C5A07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EB6C14-E123-BC1D-EE42-847D5E2256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2022. 8. 1.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F11384-8800-4931-D21A-FC15AA988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8B3E8F-B7AA-34E8-F95D-75E2531F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417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9851FB-0E24-75A7-5AA5-C5D7D1F35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B4C4293-7FA4-3BD4-9CC5-00A035FB20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B8930F4-796F-BF4D-641C-9B956F1FC3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0CDE1CE-53C5-1189-DA97-047C7F10B0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89732A-5032-F027-5C40-72EBBE338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6E93D07-E015-2C6B-F117-9266F7529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2022. 8. 1.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824C1E-D7E2-FAE1-6446-F2B2BC055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6F15364-D034-1DC9-109F-1F8C3C66D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659515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4AD6AA-4100-3159-2D06-7D1761A53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1DA88D3-F70E-C092-B3E3-77D46DD6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2022. 8. 1.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253C6D-D9EE-5C75-D7AE-30AF9F6B1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6EAECA-7577-FF37-3502-11045C62C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28457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1F9A0F-BCE2-EA60-2A7F-3925962D2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2022. 8. 1.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E2F25C-2F30-B408-0DC5-C9AA28507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A0C55B-CDE4-8C30-EBA5-B18A3DC48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9153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4E5960-9499-6D9B-35B3-E24A1E2E8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DBD83A7-A39F-0F86-7768-49E3F268C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CD9F13-92DD-E8B5-30EF-682D7E9B6A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C8E149-29A6-8339-3C5B-DEFF117D4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2022. 8. 1.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B8FB97-421C-C443-89E6-A3CEC33B5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6D37668-EE9D-7D10-72F5-A965C406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04906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87D9CC-7E3D-6EDF-9E51-FA309466BB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4A154EC-BB0C-D7FB-0958-790F9F8524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117ED99-7EB7-33FC-D08B-662B5DE55E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9D6414D-AD02-A61A-EB7F-BE187A3DD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585B-62A8-0F42-8D43-CD2C6FBD072D}" type="datetimeFigureOut">
              <a:rPr kumimoji="1" lang="ko-KR" altLang="en-US" smtClean="0"/>
              <a:t>2022. 8. 1.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29B7CE-FE40-0FB3-FF31-3252F9C1C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82DBF6E-BCD4-49AF-7F4E-8B52B670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64586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80CCE14-69E3-48E9-954C-79E2AD98F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E78574-D209-7DA0-F9D0-EDE6206968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8F72FD-52EE-5C35-7852-8FBC07E4AF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2E585B-62A8-0F42-8D43-CD2C6FBD072D}" type="datetimeFigureOut">
              <a:rPr kumimoji="1" lang="ko-KR" altLang="en-US" smtClean="0"/>
              <a:t>2022. 8. 1.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6F7100-94FC-D720-C084-67AD14D0B1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EB27DA-C48B-F367-9F65-4764D25E9A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4F7DB-D3CC-F04D-948D-D1F556E20098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3210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3052903-68E8-2321-21ED-56083A2C275A}"/>
              </a:ext>
            </a:extLst>
          </p:cNvPr>
          <p:cNvSpPr txBox="1"/>
          <p:nvPr/>
        </p:nvSpPr>
        <p:spPr>
          <a:xfrm>
            <a:off x="578281" y="863418"/>
            <a:ext cx="8826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AI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적용 사례를 살펴봅시다 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추천 시스템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FE86ECC-3ECD-D361-9B26-9855AA9F0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597" y="2020945"/>
            <a:ext cx="6924085" cy="25078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369D5F-7B96-DF1C-EB13-EAA177AC59B6}"/>
              </a:ext>
            </a:extLst>
          </p:cNvPr>
          <p:cNvSpPr txBox="1"/>
          <p:nvPr/>
        </p:nvSpPr>
        <p:spPr>
          <a:xfrm>
            <a:off x="1331138" y="4840070"/>
            <a:ext cx="7229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이러한 영화들은 어떻게 추천되었을까요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890363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D95B9EF-0375-007B-6CFD-651493C684EF}"/>
              </a:ext>
            </a:extLst>
          </p:cNvPr>
          <p:cNvSpPr txBox="1"/>
          <p:nvPr/>
        </p:nvSpPr>
        <p:spPr>
          <a:xfrm>
            <a:off x="578281" y="859387"/>
            <a:ext cx="78073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간단한 그래프를 그려 봅시다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A3FFF5-6852-E866-AC92-E2ADC5872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07" y="2152472"/>
            <a:ext cx="5068007" cy="1276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E39063-2212-682D-B2F6-09A8B3AFD269}"/>
              </a:ext>
            </a:extLst>
          </p:cNvPr>
          <p:cNvSpPr txBox="1"/>
          <p:nvPr/>
        </p:nvSpPr>
        <p:spPr>
          <a:xfrm>
            <a:off x="950811" y="3985295"/>
            <a:ext cx="9014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Plot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함수를 이용해 그래프를 그려 봅시다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54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C995A51-BF50-F190-651C-60F9DE9AA6E4}"/>
              </a:ext>
            </a:extLst>
          </p:cNvPr>
          <p:cNvSpPr txBox="1"/>
          <p:nvPr/>
        </p:nvSpPr>
        <p:spPr>
          <a:xfrm>
            <a:off x="578281" y="859387"/>
            <a:ext cx="6960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여러 개의 그래프 그리기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0E647C4-8C09-89F5-EA2A-A0BCD9AB8F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9198" y="2051455"/>
            <a:ext cx="3705742" cy="25340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949AA7-C420-B3DC-5D2B-20E9B47B6304}"/>
              </a:ext>
            </a:extLst>
          </p:cNvPr>
          <p:cNvSpPr txBox="1"/>
          <p:nvPr/>
        </p:nvSpPr>
        <p:spPr>
          <a:xfrm>
            <a:off x="950811" y="2017931"/>
            <a:ext cx="90145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그런데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X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0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부터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3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까지의 값 까지만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표기 되었습니다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그리고 정확히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x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와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y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같은 값이 아닌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형태로 출력이 되었습니다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즉 기울기가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1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 아닌 것이죠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6932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FDD086BB-A642-D6FA-9980-D84A8ABE2657}"/>
              </a:ext>
            </a:extLst>
          </p:cNvPr>
          <p:cNvSpPr txBox="1"/>
          <p:nvPr/>
        </p:nvSpPr>
        <p:spPr>
          <a:xfrm>
            <a:off x="578281" y="859387"/>
            <a:ext cx="6960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여러 개의 그래프 그리기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8C1B1D-0A23-524B-8F14-E8CBEBE4A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068" y="2117913"/>
            <a:ext cx="5068007" cy="1276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004129-DF2B-3614-A5DA-41F9A1EC3516}"/>
              </a:ext>
            </a:extLst>
          </p:cNvPr>
          <p:cNvSpPr txBox="1"/>
          <p:nvPr/>
        </p:nvSpPr>
        <p:spPr>
          <a:xfrm>
            <a:off x="950811" y="2017931"/>
            <a:ext cx="49199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 이유는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plot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함수에서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y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축만 전달 하였기 때문입니다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Y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 대응 하는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X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축의 데이터도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함께 넘겨 주도록 합시다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1729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1012AF1-9E46-96FD-4778-5681C54789DF}"/>
              </a:ext>
            </a:extLst>
          </p:cNvPr>
          <p:cNvSpPr txBox="1"/>
          <p:nvPr/>
        </p:nvSpPr>
        <p:spPr>
          <a:xfrm>
            <a:off x="578281" y="859387"/>
            <a:ext cx="6960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여러 개의 그래프 그리기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9F785A-A845-42E9-8E34-B192F689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2040" y="1881844"/>
            <a:ext cx="5932006" cy="37259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526571-103B-3B2A-B26E-C893E4B149F8}"/>
              </a:ext>
            </a:extLst>
          </p:cNvPr>
          <p:cNvSpPr txBox="1"/>
          <p:nvPr/>
        </p:nvSpPr>
        <p:spPr>
          <a:xfrm>
            <a:off x="829431" y="2066483"/>
            <a:ext cx="43858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이제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x , y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 잘 출력 된 것을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확인 할 수 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7419569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E3B4B79-77AE-E1DF-A4F1-A63C0306C988}"/>
              </a:ext>
            </a:extLst>
          </p:cNvPr>
          <p:cNvSpPr txBox="1"/>
          <p:nvPr/>
        </p:nvSpPr>
        <p:spPr>
          <a:xfrm>
            <a:off x="578281" y="859387"/>
            <a:ext cx="6960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여러 개의 그래프 그리기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A4BA0B-66D6-18AE-43AF-BE84D2E36C12}"/>
              </a:ext>
            </a:extLst>
          </p:cNvPr>
          <p:cNvSpPr txBox="1"/>
          <p:nvPr/>
        </p:nvSpPr>
        <p:spPr>
          <a:xfrm>
            <a:off x="829431" y="2066483"/>
            <a:ext cx="756201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간단한 그래프 뿐만이 아니라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Matplotlib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은 여러가지 그래프를 지원 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Matplotlib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더 깊이 공부 해보기 전에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먼저 어떤 것들을 할 수 있는지 알아 보도록 합시다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9612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658027C4-D5A6-873E-101A-870269597C80}"/>
              </a:ext>
            </a:extLst>
          </p:cNvPr>
          <p:cNvSpPr txBox="1"/>
          <p:nvPr/>
        </p:nvSpPr>
        <p:spPr>
          <a:xfrm>
            <a:off x="578281" y="859387"/>
            <a:ext cx="6960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여러 개의 그래프 그리기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258CFE-563D-F728-52A0-8DF930568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940" y="1881845"/>
            <a:ext cx="5013491" cy="36976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CDB68FC-0D22-364A-2833-88CEE7033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826" y="1881845"/>
            <a:ext cx="5001863" cy="3697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9451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4132020-3438-232F-CDD0-64A3D191E6B1}"/>
              </a:ext>
            </a:extLst>
          </p:cNvPr>
          <p:cNvSpPr txBox="1"/>
          <p:nvPr/>
        </p:nvSpPr>
        <p:spPr>
          <a:xfrm>
            <a:off x="578281" y="859387"/>
            <a:ext cx="6960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여러 개의 그래프 그리기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60C46B-048D-0CB7-2982-ADED86B95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07" y="1815633"/>
            <a:ext cx="9287652" cy="435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540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62DB5A-0AA5-CE1E-27FF-F084FBD24831}"/>
              </a:ext>
            </a:extLst>
          </p:cNvPr>
          <p:cNvSpPr txBox="1"/>
          <p:nvPr/>
        </p:nvSpPr>
        <p:spPr>
          <a:xfrm>
            <a:off x="578281" y="859387"/>
            <a:ext cx="3224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모듈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23D30-9853-19D3-12F8-125947E5DF88}"/>
              </a:ext>
            </a:extLst>
          </p:cNvPr>
          <p:cNvSpPr txBox="1"/>
          <p:nvPr/>
        </p:nvSpPr>
        <p:spPr>
          <a:xfrm>
            <a:off x="914397" y="2341094"/>
            <a:ext cx="9014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굉장히 다양한 형태로 데이터를 시각화 할 수 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기본적인 기능부터 하나씩 살펴보도록 하겠습니다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31433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C6D19D1-9206-2B08-DF09-2759BB1754A8}"/>
              </a:ext>
            </a:extLst>
          </p:cNvPr>
          <p:cNvSpPr txBox="1"/>
          <p:nvPr/>
        </p:nvSpPr>
        <p:spPr>
          <a:xfrm>
            <a:off x="578281" y="859387"/>
            <a:ext cx="5151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라벨 설정 하기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B05E9E9-AAFB-B9F1-01D8-A61BFDED0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070" y="1689718"/>
            <a:ext cx="5903441" cy="44720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614E37-7311-3D21-8D8A-36403FA287C2}"/>
              </a:ext>
            </a:extLst>
          </p:cNvPr>
          <p:cNvSpPr txBox="1"/>
          <p:nvPr/>
        </p:nvSpPr>
        <p:spPr>
          <a:xfrm>
            <a:off x="829431" y="2066483"/>
            <a:ext cx="3839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plt.ylabel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함수를 통해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Y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축의 라벨을 설정해 봅시다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0116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92C0C57-C78D-8963-DA5C-4EFF1308E5BB}"/>
              </a:ext>
            </a:extLst>
          </p:cNvPr>
          <p:cNvSpPr txBox="1"/>
          <p:nvPr/>
        </p:nvSpPr>
        <p:spPr>
          <a:xfrm>
            <a:off x="578281" y="859387"/>
            <a:ext cx="6709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 X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축 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Y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축 범위 설정하기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A94E05-E16D-A696-B9AE-2864FD729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683" y="1898891"/>
            <a:ext cx="5233531" cy="3816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99E2E5-45C0-BF63-E6B4-DA716E18D0EB}"/>
              </a:ext>
            </a:extLst>
          </p:cNvPr>
          <p:cNvSpPr txBox="1"/>
          <p:nvPr/>
        </p:nvSpPr>
        <p:spPr>
          <a:xfrm>
            <a:off x="829431" y="2066482"/>
            <a:ext cx="5599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Plt.axis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함수를 통해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Y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축과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X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축의 범위를 설정해 봅시다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plt.axis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([x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시작점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x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끝점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y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시작점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y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끝점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])</a:t>
            </a:r>
          </a:p>
        </p:txBody>
      </p:sp>
    </p:spTree>
    <p:extLst>
      <p:ext uri="{BB962C8B-B14F-4D97-AF65-F5344CB8AC3E}">
        <p14:creationId xmlns:p14="http://schemas.microsoft.com/office/powerpoint/2010/main" val="699565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C496675-AB7E-0FA4-8884-FB87D7F6D763}"/>
              </a:ext>
            </a:extLst>
          </p:cNvPr>
          <p:cNvSpPr txBox="1"/>
          <p:nvPr/>
        </p:nvSpPr>
        <p:spPr>
          <a:xfrm>
            <a:off x="578281" y="859387"/>
            <a:ext cx="8797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AI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적용 사례를 살펴봅시다 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검색 시스템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FD3601-266D-189E-A2EC-0F2044712DAE}"/>
              </a:ext>
            </a:extLst>
          </p:cNvPr>
          <p:cNvSpPr txBox="1"/>
          <p:nvPr/>
        </p:nvSpPr>
        <p:spPr>
          <a:xfrm>
            <a:off x="914398" y="2341096"/>
            <a:ext cx="7229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이러한 영화들은 어떻게 검색 되었을까요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?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42169F-3469-6690-81C7-3AE4E62C7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496" y="1703925"/>
            <a:ext cx="4190366" cy="450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261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92C0C57-C78D-8963-DA5C-4EFF1308E5BB}"/>
              </a:ext>
            </a:extLst>
          </p:cNvPr>
          <p:cNvSpPr txBox="1"/>
          <p:nvPr/>
        </p:nvSpPr>
        <p:spPr>
          <a:xfrm>
            <a:off x="578281" y="859387"/>
            <a:ext cx="6709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렌더링 옵션 설정 하기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A94E05-E16D-A696-B9AE-2864FD729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683" y="1898891"/>
            <a:ext cx="5233531" cy="3816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99E2E5-45C0-BF63-E6B4-DA716E18D0EB}"/>
              </a:ext>
            </a:extLst>
          </p:cNvPr>
          <p:cNvSpPr txBox="1"/>
          <p:nvPr/>
        </p:nvSpPr>
        <p:spPr>
          <a:xfrm>
            <a:off x="829431" y="2066482"/>
            <a:ext cx="5599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그리고 그래프 모양이 조금 다른 것을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확인 할 수 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이는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plot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함수를 호출할 때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‘</a:t>
            </a:r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ro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’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옵션을 주었기 때문입니다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7993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92C0C57-C78D-8963-DA5C-4EFF1308E5BB}"/>
              </a:ext>
            </a:extLst>
          </p:cNvPr>
          <p:cNvSpPr txBox="1"/>
          <p:nvPr/>
        </p:nvSpPr>
        <p:spPr>
          <a:xfrm>
            <a:off x="578281" y="859387"/>
            <a:ext cx="6709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렌더링 옵션 설정 하기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A94E05-E16D-A696-B9AE-2864FD729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683" y="1898891"/>
            <a:ext cx="5233531" cy="3816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99E2E5-45C0-BF63-E6B4-DA716E18D0EB}"/>
              </a:ext>
            </a:extLst>
          </p:cNvPr>
          <p:cNvSpPr txBox="1"/>
          <p:nvPr/>
        </p:nvSpPr>
        <p:spPr>
          <a:xfrm>
            <a:off x="829431" y="2066482"/>
            <a:ext cx="5599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그리고 그래프 모양이 조금 다른 것을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확인 할 수 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이는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plot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함수를 호출할 때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‘</a:t>
            </a:r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ro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’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옵션을 주었기 때문입니다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397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D54CD9A-C9C6-A967-D48E-66BBE9E30497}"/>
              </a:ext>
            </a:extLst>
          </p:cNvPr>
          <p:cNvSpPr txBox="1"/>
          <p:nvPr/>
        </p:nvSpPr>
        <p:spPr>
          <a:xfrm>
            <a:off x="578281" y="859387"/>
            <a:ext cx="6709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렌더링 옵션 설정 하기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E14667-B510-0C57-3740-96BFE9B1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683" y="1898891"/>
            <a:ext cx="5233531" cy="38166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E56441-9A1E-E902-A67E-A168D8487F04}"/>
              </a:ext>
            </a:extLst>
          </p:cNvPr>
          <p:cNvSpPr txBox="1"/>
          <p:nvPr/>
        </p:nvSpPr>
        <p:spPr>
          <a:xfrm>
            <a:off x="829431" y="2066482"/>
            <a:ext cx="5599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'</a:t>
            </a:r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ro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’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 의미하는 것은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x</a:t>
            </a:r>
            <a:r>
              <a:rPr lang="en-US" altLang="ko-KR" sz="12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i</a:t>
            </a:r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,y</a:t>
            </a:r>
            <a:r>
              <a:rPr lang="en-US" altLang="ko-KR" sz="12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i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 대해 빨간색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(r)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의 원형의 점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(o)</a:t>
            </a:r>
          </a:p>
          <a:p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으로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표현하라는 옵션인 것입니다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9577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D54CD9A-C9C6-A967-D48E-66BBE9E30497}"/>
              </a:ext>
            </a:extLst>
          </p:cNvPr>
          <p:cNvSpPr txBox="1"/>
          <p:nvPr/>
        </p:nvSpPr>
        <p:spPr>
          <a:xfrm>
            <a:off x="578281" y="859387"/>
            <a:ext cx="6546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렌더링 옵션 설정 하기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56441-9A1E-E902-A67E-A168D8487F04}"/>
              </a:ext>
            </a:extLst>
          </p:cNvPr>
          <p:cNvSpPr txBox="1"/>
          <p:nvPr/>
        </p:nvSpPr>
        <p:spPr>
          <a:xfrm>
            <a:off x="829431" y="2066482"/>
            <a:ext cx="55996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그리고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plot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함수는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인자의 순서로 그래프를 해석 하는데요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만약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3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개의 그래프를 그리고 싶다면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C32EF0-1736-40DF-73AB-F7DB6F3D2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060" y="1749883"/>
            <a:ext cx="5423164" cy="478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69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D54CD9A-C9C6-A967-D48E-66BBE9E30497}"/>
              </a:ext>
            </a:extLst>
          </p:cNvPr>
          <p:cNvSpPr txBox="1"/>
          <p:nvPr/>
        </p:nvSpPr>
        <p:spPr>
          <a:xfrm>
            <a:off x="578281" y="859387"/>
            <a:ext cx="6546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렌더링 옵션 설정 하기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E56441-9A1E-E902-A67E-A168D8487F04}"/>
              </a:ext>
            </a:extLst>
          </p:cNvPr>
          <p:cNvSpPr txBox="1"/>
          <p:nvPr/>
        </p:nvSpPr>
        <p:spPr>
          <a:xfrm>
            <a:off x="829431" y="2066482"/>
            <a:ext cx="55996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아래와 같은 순서로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plot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함수에 전달하여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호출 하면 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plot(</a:t>
            </a: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        Xa1, Ya1, op1,</a:t>
            </a: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        Xa2, Ya3, op2,</a:t>
            </a: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        Xa2, Ya3, op3,</a:t>
            </a:r>
          </a:p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9C32EF0-1736-40DF-73AB-F7DB6F3D26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060" y="1749883"/>
            <a:ext cx="5423164" cy="478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19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D54CD9A-C9C6-A967-D48E-66BBE9E30497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470D567-C63D-787D-DA0B-7385949F6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5613" y="1505718"/>
            <a:ext cx="4385838" cy="46648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E7368C0-B9CC-945C-E19E-862224CE0861}"/>
              </a:ext>
            </a:extLst>
          </p:cNvPr>
          <p:cNvSpPr txBox="1"/>
          <p:nvPr/>
        </p:nvSpPr>
        <p:spPr>
          <a:xfrm>
            <a:off x="829431" y="2066482"/>
            <a:ext cx="5599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이외에도 </a:t>
            </a:r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Matplit.plot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함수는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다양한 렌더링 옵션을 제공합니다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9729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D54CD9A-C9C6-A967-D48E-66BBE9E30497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368C0-B9CC-945C-E19E-862224CE0861}"/>
              </a:ext>
            </a:extLst>
          </p:cNvPr>
          <p:cNvSpPr txBox="1"/>
          <p:nvPr/>
        </p:nvSpPr>
        <p:spPr>
          <a:xfrm>
            <a:off x="829431" y="2066482"/>
            <a:ext cx="559969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전체 렌더링 옵션에 대한 문서는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아래에서 확인 할 수 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https://</a:t>
            </a:r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matplotlib.org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/stable/</a:t>
            </a:r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api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/</a:t>
            </a:r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markers_api.html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9E2B5B8-4262-B540-7E05-F3978FFF6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18" y="3299012"/>
            <a:ext cx="6400781" cy="272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61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D54CD9A-C9C6-A967-D48E-66BBE9E30497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368C0-B9CC-945C-E19E-862224CE0861}"/>
              </a:ext>
            </a:extLst>
          </p:cNvPr>
          <p:cNvSpPr txBox="1"/>
          <p:nvPr/>
        </p:nvSpPr>
        <p:spPr>
          <a:xfrm>
            <a:off x="829431" y="2066482"/>
            <a:ext cx="5599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Matplotlib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통해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예시 코드와 같이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막대 그래프를 그릴수도 있습니다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3AEC7F-1A0B-3313-7DD7-54D62A6A5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01057"/>
            <a:ext cx="4991100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96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D54CD9A-C9C6-A967-D48E-66BBE9E30497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368C0-B9CC-945C-E19E-862224CE0861}"/>
              </a:ext>
            </a:extLst>
          </p:cNvPr>
          <p:cNvSpPr txBox="1"/>
          <p:nvPr/>
        </p:nvSpPr>
        <p:spPr>
          <a:xfrm>
            <a:off x="829431" y="2066482"/>
            <a:ext cx="5599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plt.scatter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함수를 통해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점 모양으로 표현도 가능합니다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58AF7D-53A7-1463-FA22-D45FE9004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209" y="950257"/>
            <a:ext cx="50673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7856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D54CD9A-C9C6-A967-D48E-66BBE9E30497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7368C0-B9CC-945C-E19E-862224CE0861}"/>
              </a:ext>
            </a:extLst>
          </p:cNvPr>
          <p:cNvSpPr txBox="1"/>
          <p:nvPr/>
        </p:nvSpPr>
        <p:spPr>
          <a:xfrm>
            <a:off x="829431" y="2066482"/>
            <a:ext cx="5599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plt.plot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함수를 통해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선 모양으로 표현도 가능합니다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535E42B-3835-0267-F4A1-5B79DF2A1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59387"/>
            <a:ext cx="4940300" cy="535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115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D4098B5-582D-4B23-1313-09D927DEE927}"/>
              </a:ext>
            </a:extLst>
          </p:cNvPr>
          <p:cNvSpPr txBox="1"/>
          <p:nvPr/>
        </p:nvSpPr>
        <p:spPr>
          <a:xfrm>
            <a:off x="578281" y="859387"/>
            <a:ext cx="6141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AI </a:t>
            </a:r>
            <a:r>
              <a:rPr lang="ko-KR" altLang="en-US" sz="3600" spc="-15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적용 사례를 살펴봅시다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00B93-804E-3CFB-605F-C21746D26D72}"/>
              </a:ext>
            </a:extLst>
          </p:cNvPr>
          <p:cNvSpPr txBox="1"/>
          <p:nvPr/>
        </p:nvSpPr>
        <p:spPr>
          <a:xfrm>
            <a:off x="914398" y="2341096"/>
            <a:ext cx="72295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이외에도 많은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AI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모델 적용 사례가 많은데요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머신러닝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딥러닝 </a:t>
            </a:r>
            <a:r>
              <a:rPr lang="ko-KR" altLang="en-US" sz="2400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텍스트마이닝</a:t>
            </a:r>
            <a:r>
              <a:rPr lang="ko-KR" altLang="en-US" sz="2400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등 참 많은 방법론들이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이러한 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방법론들에도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한가지 공통점이 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21130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9B0CE76-DBC9-E869-7F80-E91E5CBD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8993"/>
            <a:ext cx="5270104" cy="4244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D9AA6-D405-EBE2-93B3-E1AF3C48A943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0ED63-2C49-F53D-A072-0CB03E49CD8B}"/>
              </a:ext>
            </a:extLst>
          </p:cNvPr>
          <p:cNvSpPr txBox="1"/>
          <p:nvPr/>
        </p:nvSpPr>
        <p:spPr>
          <a:xfrm>
            <a:off x="829431" y="2066482"/>
            <a:ext cx="5599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plt.figure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함수를 통해서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여러 그래프를 포함하는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figure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생성할 수 있습니다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Figure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의 사이즈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가로 * 세로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생성할 때 </a:t>
            </a:r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figsize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인자를 통해 설정할 수 있습니다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예시 코드는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12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인치의 가로 크기와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4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인치의 세로 크기를 가지는 피규어를 생성하였습니다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3872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9B0CE76-DBC9-E869-7F80-E91E5CBD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8993"/>
            <a:ext cx="5270104" cy="4244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D9AA6-D405-EBE2-93B3-E1AF3C48A943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0ED63-2C49-F53D-A072-0CB03E49CD8B}"/>
              </a:ext>
            </a:extLst>
          </p:cNvPr>
          <p:cNvSpPr txBox="1"/>
          <p:nvPr/>
        </p:nvSpPr>
        <p:spPr>
          <a:xfrm>
            <a:off x="829431" y="2066482"/>
            <a:ext cx="5599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그리고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figure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 속하는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subplot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차례대로 추가할 수 있습니다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subplot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함수를 통해서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그래프를 그릴 자리를 먼저 마련합니다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8305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9B0CE76-DBC9-E869-7F80-E91E5CBD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8993"/>
            <a:ext cx="5270104" cy="4244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D9AA6-D405-EBE2-93B3-E1AF3C48A943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0ED63-2C49-F53D-A072-0CB03E49CD8B}"/>
              </a:ext>
            </a:extLst>
          </p:cNvPr>
          <p:cNvSpPr txBox="1"/>
          <p:nvPr/>
        </p:nvSpPr>
        <p:spPr>
          <a:xfrm>
            <a:off x="829431" y="2066482"/>
            <a:ext cx="5599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Subplot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함수의 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인자값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131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 의미 하는 것은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총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1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개의 열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(1)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과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3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개의 행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(3)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으로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이루어진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그래프 격자 중에서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첫번째 격자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(1)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 그래프를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그리기 시작한다는 의미입니다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그래서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131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이라는 값을 넘겨 준 것입니다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010531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9B0CE76-DBC9-E869-7F80-E91E5CBD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8993"/>
            <a:ext cx="5270104" cy="4244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D9AA6-D405-EBE2-93B3-E1AF3C48A943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0ED63-2C49-F53D-A072-0CB03E49CD8B}"/>
              </a:ext>
            </a:extLst>
          </p:cNvPr>
          <p:cNvSpPr txBox="1"/>
          <p:nvPr/>
        </p:nvSpPr>
        <p:spPr>
          <a:xfrm>
            <a:off x="829431" y="2066482"/>
            <a:ext cx="5599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그리고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bar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함수를 통해서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A, B, C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차례로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X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축에 그리고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1,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10,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100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차례로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Y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그립니다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plt.bar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(names, values)</a:t>
            </a:r>
          </a:p>
        </p:txBody>
      </p:sp>
    </p:spTree>
    <p:extLst>
      <p:ext uri="{BB962C8B-B14F-4D97-AF65-F5344CB8AC3E}">
        <p14:creationId xmlns:p14="http://schemas.microsoft.com/office/powerpoint/2010/main" val="40806818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9B0CE76-DBC9-E869-7F80-E91E5CBD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8993"/>
            <a:ext cx="5270104" cy="4244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D9AA6-D405-EBE2-93B3-E1AF3C48A943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0ED63-2C49-F53D-A072-0CB03E49CD8B}"/>
              </a:ext>
            </a:extLst>
          </p:cNvPr>
          <p:cNvSpPr txBox="1"/>
          <p:nvPr/>
        </p:nvSpPr>
        <p:spPr>
          <a:xfrm>
            <a:off x="829431" y="2066482"/>
            <a:ext cx="5599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따라서 아래 결과로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나온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figure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의 첫번째 격자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막대기 형태로 된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그래프가 잘 그려진 것을 확인 할 수 있습니다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4469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9B0CE76-DBC9-E869-7F80-E91E5CBD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8993"/>
            <a:ext cx="5270104" cy="4244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D9AA6-D405-EBE2-93B3-E1AF3C48A943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60714-1953-1451-35C5-4C59ECFD4A9A}"/>
              </a:ext>
            </a:extLst>
          </p:cNvPr>
          <p:cNvSpPr txBox="1"/>
          <p:nvPr/>
        </p:nvSpPr>
        <p:spPr>
          <a:xfrm>
            <a:off x="829431" y="2066482"/>
            <a:ext cx="55996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그리고 나서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scatter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함수를 이용하여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점으로 표현된 그래프를 그려 봅시다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먼저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figure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내의 자리를 정해주어야 하기 때문에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plt.subplot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(132)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함수를 호출해 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준것을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확인 할 수 있습니다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34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9B0CE76-DBC9-E869-7F80-E91E5CBD8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08993"/>
            <a:ext cx="5270104" cy="42449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8D9AA6-D405-EBE2-93B3-E1AF3C48A943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60714-1953-1451-35C5-4C59ECFD4A9A}"/>
              </a:ext>
            </a:extLst>
          </p:cNvPr>
          <p:cNvSpPr txBox="1"/>
          <p:nvPr/>
        </p:nvSpPr>
        <p:spPr>
          <a:xfrm>
            <a:off x="829431" y="2066482"/>
            <a:ext cx="5599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그리고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plot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함수를 이용해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3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번째 격자에 그래프를 그릴때에도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같은 방식으로 그린 것을 확인 할 수 있습니다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49900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8D9AA6-D405-EBE2-93B3-E1AF3C48A943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E60714-1953-1451-35C5-4C59ECFD4A9A}"/>
              </a:ext>
            </a:extLst>
          </p:cNvPr>
          <p:cNvSpPr txBox="1"/>
          <p:nvPr/>
        </p:nvSpPr>
        <p:spPr>
          <a:xfrm>
            <a:off x="829431" y="2066482"/>
            <a:ext cx="5599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만약 그래프의 색상을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녹색으로 바꾸고 싶다면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‘g-’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옵션을 추가해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그래프를 그릴 수도 있을 것입니다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76140C-0FB4-CFDD-9B3B-CEB1DAE5D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842" y="1505718"/>
            <a:ext cx="6087490" cy="490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972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3B40428-17BC-9772-3BBE-F87EC0E3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059" y="1750266"/>
            <a:ext cx="4585376" cy="4597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6C467E-870A-7268-2201-89302F6D3C83}"/>
              </a:ext>
            </a:extLst>
          </p:cNvPr>
          <p:cNvSpPr txBox="1"/>
          <p:nvPr/>
        </p:nvSpPr>
        <p:spPr>
          <a:xfrm>
            <a:off x="578281" y="859387"/>
            <a:ext cx="3793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Matplotlib: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Figure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B70FF-BA45-E136-9730-33232497AE59}"/>
              </a:ext>
            </a:extLst>
          </p:cNvPr>
          <p:cNvSpPr txBox="1"/>
          <p:nvPr/>
        </p:nvSpPr>
        <p:spPr>
          <a:xfrm>
            <a:off x="829431" y="2066482"/>
            <a:ext cx="5599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Matplotlib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은 여러 가지의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클래스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로 이루어진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패키지 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항상 모든 클래스를 사용해야 하는 것은 아니고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필요에 따라 그때 그때 필요한 것들을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조합하여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사용하면 됩니다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70359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3B40428-17BC-9772-3BBE-F87EC0E3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059" y="1750266"/>
            <a:ext cx="4585376" cy="4597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6C467E-870A-7268-2201-89302F6D3C83}"/>
              </a:ext>
            </a:extLst>
          </p:cNvPr>
          <p:cNvSpPr txBox="1"/>
          <p:nvPr/>
        </p:nvSpPr>
        <p:spPr>
          <a:xfrm>
            <a:off x="578281" y="859387"/>
            <a:ext cx="3793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Matplotlib: Figure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B70FF-BA45-E136-9730-33232497AE59}"/>
              </a:ext>
            </a:extLst>
          </p:cNvPr>
          <p:cNvSpPr txBox="1"/>
          <p:nvPr/>
        </p:nvSpPr>
        <p:spPr>
          <a:xfrm>
            <a:off x="829431" y="2066482"/>
            <a:ext cx="5599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Matplotlib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그래프의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가장 상위 개념은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Figure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Figure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안에 시각화에 필요한 요소들이 포함 됩니다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49B6A8-1358-7C76-88FC-D96D5D4CA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31" y="5361635"/>
            <a:ext cx="5597435" cy="77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99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F7FDAC0-FB1B-995D-7110-E80A6C06D110}"/>
              </a:ext>
            </a:extLst>
          </p:cNvPr>
          <p:cNvSpPr txBox="1"/>
          <p:nvPr/>
        </p:nvSpPr>
        <p:spPr>
          <a:xfrm>
            <a:off x="578281" y="859387"/>
            <a:ext cx="61414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AI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모델 적용 사례를 살펴봅시다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5775AA-E7BB-6115-3EDF-3079C6396F0C}"/>
              </a:ext>
            </a:extLst>
          </p:cNvPr>
          <p:cNvSpPr txBox="1"/>
          <p:nvPr/>
        </p:nvSpPr>
        <p:spPr>
          <a:xfrm>
            <a:off x="914398" y="2341096"/>
            <a:ext cx="72295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바로 데이터를 활용 한다는 점인데요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여기서 데이터는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아주 많은 양의 데이터를 의미 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00426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3B40428-17BC-9772-3BBE-F87EC0E3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059" y="1750266"/>
            <a:ext cx="4585376" cy="4597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6C467E-870A-7268-2201-89302F6D3C83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B70FF-BA45-E136-9730-33232497AE59}"/>
              </a:ext>
            </a:extLst>
          </p:cNvPr>
          <p:cNvSpPr txBox="1"/>
          <p:nvPr/>
        </p:nvSpPr>
        <p:spPr>
          <a:xfrm>
            <a:off x="829431" y="2066482"/>
            <a:ext cx="5599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Figure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안에 속하는 요소들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: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Axes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Axes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Figure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 속하는 요소 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X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축과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Y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축 정보를 표현하는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2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개의 </a:t>
            </a:r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Aixs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요소를 참조하여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그래프를 그립니다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Plot, Bar, Scatter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등은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Axes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요소 종류에 속합니다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1233446-6940-6797-95DD-C99724DC8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65" y="4546642"/>
            <a:ext cx="5096809" cy="165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52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3B40428-17BC-9772-3BBE-F87EC0E3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059" y="1750266"/>
            <a:ext cx="4585376" cy="4597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6C467E-870A-7268-2201-89302F6D3C83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B70FF-BA45-E136-9730-33232497AE59}"/>
              </a:ext>
            </a:extLst>
          </p:cNvPr>
          <p:cNvSpPr txBox="1"/>
          <p:nvPr/>
        </p:nvSpPr>
        <p:spPr>
          <a:xfrm>
            <a:off x="829431" y="2066482"/>
            <a:ext cx="5599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Figure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안에 속하는 요소들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: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Axis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Axis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Axes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이루는 하위 요소입니다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X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또는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Y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 대한 정보를 표현 합니다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664E553-4711-0112-2E38-9CD7D68E4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988963"/>
            <a:ext cx="4787900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190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3B40428-17BC-9772-3BBE-F87EC0E3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059" y="1750266"/>
            <a:ext cx="4585376" cy="4597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6C467E-870A-7268-2201-89302F6D3C83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B70FF-BA45-E136-9730-33232497AE59}"/>
              </a:ext>
            </a:extLst>
          </p:cNvPr>
          <p:cNvSpPr txBox="1"/>
          <p:nvPr/>
        </p:nvSpPr>
        <p:spPr>
          <a:xfrm>
            <a:off x="829431" y="2066482"/>
            <a:ext cx="5599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Figure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안에 속하는 요소들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: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Legend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Legend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는 흔히 범례라고 불리는 요소입니다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Axes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에 대한 메타 정보를 표현 합니다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6350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63B40428-17BC-9772-3BBE-F87EC0E3F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059" y="1750266"/>
            <a:ext cx="4585376" cy="45974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6C467E-870A-7268-2201-89302F6D3C83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B70FF-BA45-E136-9730-33232497AE59}"/>
              </a:ext>
            </a:extLst>
          </p:cNvPr>
          <p:cNvSpPr txBox="1"/>
          <p:nvPr/>
        </p:nvSpPr>
        <p:spPr>
          <a:xfrm>
            <a:off x="829431" y="2066482"/>
            <a:ext cx="55996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Figure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안에 속하는 요소들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: Title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Figure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의 제목을 표현하는 요소 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7308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C6C467E-870A-7268-2201-89302F6D3C83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B70FF-BA45-E136-9730-33232497AE59}"/>
              </a:ext>
            </a:extLst>
          </p:cNvPr>
          <p:cNvSpPr txBox="1"/>
          <p:nvPr/>
        </p:nvSpPr>
        <p:spPr>
          <a:xfrm>
            <a:off x="829431" y="2066482"/>
            <a:ext cx="5599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Figure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안에 속하는 요소들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: Annotations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Figure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내에서 추가적인 설명이 필요할 때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사용하는 요소 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C03F1CB-D485-33D9-46DF-00002B8B5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137" y="1744007"/>
            <a:ext cx="5972432" cy="460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4303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C6C467E-870A-7268-2201-89302F6D3C83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B70FF-BA45-E136-9730-33232497AE59}"/>
              </a:ext>
            </a:extLst>
          </p:cNvPr>
          <p:cNvSpPr txBox="1"/>
          <p:nvPr/>
        </p:nvSpPr>
        <p:spPr>
          <a:xfrm>
            <a:off x="829431" y="1720391"/>
            <a:ext cx="5599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실습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: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범례와 라벨을 포함한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Figure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생성해 봅시다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CB01A9E-83E4-1BDA-0F0F-F6D5257D5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431" y="2139158"/>
            <a:ext cx="5833750" cy="425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879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C6C467E-870A-7268-2201-89302F6D3C83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B70FF-BA45-E136-9730-33232497AE59}"/>
              </a:ext>
            </a:extLst>
          </p:cNvPr>
          <p:cNvSpPr txBox="1"/>
          <p:nvPr/>
        </p:nvSpPr>
        <p:spPr>
          <a:xfrm>
            <a:off x="829431" y="1720391"/>
            <a:ext cx="55996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실습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: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범례와 라벨을 포함한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Figure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생성해 봅시다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먼저 </a:t>
            </a:r>
            <a:r>
              <a:rPr lang="en-US" altLang="ko-KR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numpy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의 </a:t>
            </a:r>
            <a:r>
              <a:rPr lang="en" altLang="ko-KR" b="1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linspace</a:t>
            </a:r>
            <a:r>
              <a:rPr lang="en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함수를 통해서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0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부터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2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사이 구간을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100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등분 한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샘플 데이터를 만듭니다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7BBD785-F049-30AA-8E90-CB6487F6A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2293097"/>
            <a:ext cx="5252944" cy="38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5640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C6C467E-870A-7268-2201-89302F6D3C83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B70FF-BA45-E136-9730-33232497AE59}"/>
              </a:ext>
            </a:extLst>
          </p:cNvPr>
          <p:cNvSpPr txBox="1"/>
          <p:nvPr/>
        </p:nvSpPr>
        <p:spPr>
          <a:xfrm>
            <a:off x="829431" y="1720391"/>
            <a:ext cx="5599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그리고 나서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subplots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라는 함수를 통해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Figure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요소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와 </a:t>
            </a:r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Axes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 요소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 </a:t>
            </a:r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생성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합니다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FC1030A-45AC-633A-BBFC-00D3E0D5F9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43500"/>
            <a:ext cx="5269753" cy="3646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372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C6C467E-870A-7268-2201-89302F6D3C83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B70FF-BA45-E136-9730-33232497AE59}"/>
              </a:ext>
            </a:extLst>
          </p:cNvPr>
          <p:cNvSpPr txBox="1"/>
          <p:nvPr/>
        </p:nvSpPr>
        <p:spPr>
          <a:xfrm>
            <a:off x="829431" y="1720391"/>
            <a:ext cx="55996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Axes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ax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라는 이름의 변수로 얻어 왔으므로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Ax.plot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함수를 이용해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x=y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그래프를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먼저 그려 봅시다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그리고 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마커옵션은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보기 그대로가 아닌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원하는 색상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적용해 보세요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.)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75F877-D1B3-9AE2-992D-493377ED1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273" y="2183213"/>
            <a:ext cx="5734118" cy="395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639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C6C467E-870A-7268-2201-89302F6D3C83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B70FF-BA45-E136-9730-33232497AE59}"/>
              </a:ext>
            </a:extLst>
          </p:cNvPr>
          <p:cNvSpPr txBox="1"/>
          <p:nvPr/>
        </p:nvSpPr>
        <p:spPr>
          <a:xfrm>
            <a:off x="829431" y="1720391"/>
            <a:ext cx="55996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그리고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Figure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위에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f(x) = x ^ 2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그래프도 올려 봅시다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저는 이 그래프에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‘b+’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옵션을 적용해 보았습니다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.)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9CC90F0-D0B5-E49E-62FD-6FA7BC36E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389" y="2085947"/>
            <a:ext cx="4922744" cy="3983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66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4E9B27E-4933-84A6-4A0A-56C4E92263ED}"/>
              </a:ext>
            </a:extLst>
          </p:cNvPr>
          <p:cNvSpPr txBox="1"/>
          <p:nvPr/>
        </p:nvSpPr>
        <p:spPr>
          <a:xfrm>
            <a:off x="578281" y="859387"/>
            <a:ext cx="5745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데이터는 어떻게 생겼을까요</a:t>
            </a:r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?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A3619F-3E8C-720D-CF98-CA77804FE278}"/>
              </a:ext>
            </a:extLst>
          </p:cNvPr>
          <p:cNvSpPr txBox="1"/>
          <p:nvPr/>
        </p:nvSpPr>
        <p:spPr>
          <a:xfrm>
            <a:off x="914398" y="2341096"/>
            <a:ext cx="43656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데이터는 사람이 읽기 쉬운 형태로 저장 될 수도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아닐 수도 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그렇지만 양적인 측면에서는 사람이 모두 확인하기에는 상당히 어려움이 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E450011-EEC8-A1FE-B375-732476503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648" y="2240090"/>
            <a:ext cx="4686954" cy="332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9710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C6C467E-870A-7268-2201-89302F6D3C83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B70FF-BA45-E136-9730-33232497AE59}"/>
              </a:ext>
            </a:extLst>
          </p:cNvPr>
          <p:cNvSpPr txBox="1"/>
          <p:nvPr/>
        </p:nvSpPr>
        <p:spPr>
          <a:xfrm>
            <a:off x="829431" y="1720391"/>
            <a:ext cx="5599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E07392E-B704-39BA-AA5A-102DA9390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43500"/>
            <a:ext cx="4858722" cy="3938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B7260F-72BB-B0EE-6A0F-9E17A67BF612}"/>
              </a:ext>
            </a:extLst>
          </p:cNvPr>
          <p:cNvSpPr txBox="1"/>
          <p:nvPr/>
        </p:nvSpPr>
        <p:spPr>
          <a:xfrm>
            <a:off x="829431" y="1720391"/>
            <a:ext cx="5599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그리고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Figure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위에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b="1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6 Bold" panose="020B0503030302020204" pitchFamily="34" charset="-127"/>
                <a:ea typeface="S-Core Dream 6 Bold" panose="020B0503030302020204" pitchFamily="34" charset="-127"/>
              </a:rPr>
              <a:t>f(x) = x ^ 3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그래프도 추가한 모습입니다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00174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C6C467E-870A-7268-2201-89302F6D3C83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B70FF-BA45-E136-9730-33232497AE59}"/>
              </a:ext>
            </a:extLst>
          </p:cNvPr>
          <p:cNvSpPr txBox="1"/>
          <p:nvPr/>
        </p:nvSpPr>
        <p:spPr>
          <a:xfrm>
            <a:off x="829431" y="1720391"/>
            <a:ext cx="5599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7260F-72BB-B0EE-6A0F-9E17A67BF612}"/>
              </a:ext>
            </a:extLst>
          </p:cNvPr>
          <p:cNvSpPr txBox="1"/>
          <p:nvPr/>
        </p:nvSpPr>
        <p:spPr>
          <a:xfrm>
            <a:off x="829431" y="1720391"/>
            <a:ext cx="559969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set_xlabel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</a:t>
            </a:r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set_ylabel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함수를 이용해서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각 축의 라벨을 설정 할 수 있습니다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이렇듯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matplotlib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은 각각의 요소를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조합하여 사용이 가능합니다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이것은 엄청난 자유도와 표현력을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제공하는 기반이 됩니다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객체지향 수업을 다시금 생각해 봅시다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1D7EDDE-5D9C-80BD-9CA8-4E1783CDE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388" y="1957928"/>
            <a:ext cx="4399140" cy="405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461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C6C467E-870A-7268-2201-89302F6D3C83}"/>
              </a:ext>
            </a:extLst>
          </p:cNvPr>
          <p:cNvSpPr txBox="1"/>
          <p:nvPr/>
        </p:nvSpPr>
        <p:spPr>
          <a:xfrm>
            <a:off x="578281" y="859387"/>
            <a:ext cx="2270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B70FF-BA45-E136-9730-33232497AE59}"/>
              </a:ext>
            </a:extLst>
          </p:cNvPr>
          <p:cNvSpPr txBox="1"/>
          <p:nvPr/>
        </p:nvSpPr>
        <p:spPr>
          <a:xfrm>
            <a:off x="829431" y="1720391"/>
            <a:ext cx="5599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7260F-72BB-B0EE-6A0F-9E17A67BF612}"/>
              </a:ext>
            </a:extLst>
          </p:cNvPr>
          <p:cNvSpPr txBox="1"/>
          <p:nvPr/>
        </p:nvSpPr>
        <p:spPr>
          <a:xfrm>
            <a:off x="829431" y="1720391"/>
            <a:ext cx="55996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마지막으로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ax 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요소의 </a:t>
            </a:r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lengend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함수를 호출하여 범례를 추가해 봅니다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4353B2-15FE-3167-7A56-C63CD177F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49237"/>
            <a:ext cx="4764368" cy="412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084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C6C467E-870A-7268-2201-89302F6D3C83}"/>
              </a:ext>
            </a:extLst>
          </p:cNvPr>
          <p:cNvSpPr txBox="1"/>
          <p:nvPr/>
        </p:nvSpPr>
        <p:spPr>
          <a:xfrm>
            <a:off x="578281" y="859387"/>
            <a:ext cx="9328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Matplotlib: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실제 데이터를 가지고 시각화 해보기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B70FF-BA45-E136-9730-33232497AE59}"/>
              </a:ext>
            </a:extLst>
          </p:cNvPr>
          <p:cNvSpPr txBox="1"/>
          <p:nvPr/>
        </p:nvSpPr>
        <p:spPr>
          <a:xfrm>
            <a:off x="829431" y="1720391"/>
            <a:ext cx="5599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B7260F-72BB-B0EE-6A0F-9E17A67BF612}"/>
              </a:ext>
            </a:extLst>
          </p:cNvPr>
          <p:cNvSpPr txBox="1"/>
          <p:nvPr/>
        </p:nvSpPr>
        <p:spPr>
          <a:xfrm>
            <a:off x="829431" y="1720391"/>
            <a:ext cx="55996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길고 긴 여정이 거의 끝나갑니다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이번 시간 </a:t>
            </a:r>
            <a:r>
              <a:rPr lang="ko-KR" altLang="en-US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부터는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그동안 배운 모든 것들을 종합하여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(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함수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en-US" altLang="ko-KR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numpy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pandas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등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)</a:t>
            </a: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실제 데이터를 가지고 </a:t>
            </a:r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Matplotlib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을 이용해 시각화 해보도록 하겠습니다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6647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62DB5A-0AA5-CE1E-27FF-F084FBD24831}"/>
              </a:ext>
            </a:extLst>
          </p:cNvPr>
          <p:cNvSpPr txBox="1"/>
          <p:nvPr/>
        </p:nvSpPr>
        <p:spPr>
          <a:xfrm>
            <a:off x="578281" y="859387"/>
            <a:ext cx="3224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모듈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23D30-9853-19D3-12F8-125947E5DF88}"/>
              </a:ext>
            </a:extLst>
          </p:cNvPr>
          <p:cNvSpPr txBox="1"/>
          <p:nvPr/>
        </p:nvSpPr>
        <p:spPr>
          <a:xfrm>
            <a:off x="914397" y="2341094"/>
            <a:ext cx="90145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그래서 사람이 읽기 쉬운 형태로 변형해주어야 하죠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또한 변형에는 통계 등의 연산이 필요할 수도 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이전 강의 까지 </a:t>
            </a:r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Numpy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, Pandas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활용 하여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데이터를 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전처리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하는 내용들을 다루었습니다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4477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162DB5A-0AA5-CE1E-27FF-F084FBD24831}"/>
              </a:ext>
            </a:extLst>
          </p:cNvPr>
          <p:cNvSpPr txBox="1"/>
          <p:nvPr/>
        </p:nvSpPr>
        <p:spPr>
          <a:xfrm>
            <a:off x="578281" y="859387"/>
            <a:ext cx="32243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모듈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123D30-9853-19D3-12F8-125947E5DF88}"/>
              </a:ext>
            </a:extLst>
          </p:cNvPr>
          <p:cNvSpPr txBox="1"/>
          <p:nvPr/>
        </p:nvSpPr>
        <p:spPr>
          <a:xfrm>
            <a:off x="914397" y="2341094"/>
            <a:ext cx="90145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Matplotlib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은 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이렇게 </a:t>
            </a:r>
            <a:r>
              <a:rPr lang="ko-KR" altLang="en-US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전처리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되고 연산이 수행된 결과를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사람이 쉽게 확인할 수 있도록 하는</a:t>
            </a:r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데이터 시각화 패키지 입니다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8640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EF674D8-BB3C-EDEB-BBC8-56D8E7C13482}"/>
              </a:ext>
            </a:extLst>
          </p:cNvPr>
          <p:cNvSpPr txBox="1"/>
          <p:nvPr/>
        </p:nvSpPr>
        <p:spPr>
          <a:xfrm>
            <a:off x="578281" y="859387"/>
            <a:ext cx="5574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 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으로 시각화 예시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BA3FB4-9204-238E-3DC7-3FF11E79A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17931"/>
            <a:ext cx="4384412" cy="2879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202FA86-6802-193C-FCC1-34FBA0C2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182" y="2017931"/>
            <a:ext cx="4054543" cy="325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04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20B7D6-7697-98DD-3606-AF3D919B3FC6}"/>
              </a:ext>
            </a:extLst>
          </p:cNvPr>
          <p:cNvGrpSpPr/>
          <p:nvPr/>
        </p:nvGrpSpPr>
        <p:grpSpPr>
          <a:xfrm>
            <a:off x="498565" y="387132"/>
            <a:ext cx="11318467" cy="246221"/>
            <a:chOff x="696685" y="387132"/>
            <a:chExt cx="11318467" cy="24622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D748303-8099-660F-5433-815DD70D722E}"/>
                </a:ext>
              </a:extLst>
            </p:cNvPr>
            <p:cNvSpPr txBox="1"/>
            <p:nvPr/>
          </p:nvSpPr>
          <p:spPr>
            <a:xfrm>
              <a:off x="9643990" y="387132"/>
              <a:ext cx="237116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AIBIZ INTERMEDIATE</a:t>
              </a:r>
              <a:r>
                <a:rPr lang="ko-KR" altLang="en-US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 </a:t>
              </a:r>
              <a:r>
                <a:rPr lang="en-US" altLang="ko-KR" sz="1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accent5">
                      <a:lumMod val="50000"/>
                    </a:schemeClr>
                  </a:solidFill>
                  <a:latin typeface="현대산스 Head Medium" panose="020B0600000101010101" pitchFamily="50" charset="-127"/>
                  <a:ea typeface="현대산스 Head Medium" panose="020B0600000101010101" pitchFamily="50" charset="-127"/>
                </a:rPr>
                <a:t>PYTHON CLASS</a:t>
              </a:r>
              <a:endParaRPr lang="ko-KR" altLang="en-US" sz="1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현대산스 Head Medium" panose="020B0600000101010101" pitchFamily="50" charset="-127"/>
                <a:ea typeface="현대산스 Head Medium" panose="020B0600000101010101" pitchFamily="50" charset="-127"/>
              </a:endParaRPr>
            </a:p>
          </p:txBody>
        </p:sp>
        <p:cxnSp>
          <p:nvCxnSpPr>
            <p:cNvPr id="4" name="직선 연결선 20">
              <a:extLst>
                <a:ext uri="{FF2B5EF4-FFF2-40B4-BE49-F238E27FC236}">
                  <a16:creationId xmlns:a16="http://schemas.microsoft.com/office/drawing/2014/main" id="{3F3D8E48-89A6-E3E3-FAF9-B769844468EC}"/>
                </a:ext>
              </a:extLst>
            </p:cNvPr>
            <p:cNvCxnSpPr/>
            <p:nvPr/>
          </p:nvCxnSpPr>
          <p:spPr>
            <a:xfrm>
              <a:off x="696685" y="510243"/>
              <a:ext cx="9035143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66215128-59D5-87C6-8170-60A58A2FA415}"/>
              </a:ext>
            </a:extLst>
          </p:cNvPr>
          <p:cNvSpPr txBox="1"/>
          <p:nvPr/>
        </p:nvSpPr>
        <p:spPr>
          <a:xfrm>
            <a:off x="578281" y="859387"/>
            <a:ext cx="5457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Matplotlib</a:t>
            </a:r>
            <a:r>
              <a:rPr lang="ko-KR" altLang="en-US" sz="3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을 설치해 봅시다</a:t>
            </a:r>
            <a:endParaRPr lang="en-US" altLang="ko-KR" sz="3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에스코어 드림 3 Light" panose="020B0303030302020204" pitchFamily="34" charset="-127"/>
              <a:ea typeface="에스코어 드림 3 Light" panose="020B0303030302020204" pitchFamily="34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01D22AA-7CE1-0BD2-552E-DBAA2DBC6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107" y="2089496"/>
            <a:ext cx="4296375" cy="119079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CA3431F-B5A3-FA62-4200-8E4FE1CA4FCD}"/>
              </a:ext>
            </a:extLst>
          </p:cNvPr>
          <p:cNvSpPr txBox="1"/>
          <p:nvPr/>
        </p:nvSpPr>
        <p:spPr>
          <a:xfrm>
            <a:off x="950811" y="3985295"/>
            <a:ext cx="90145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위 커맨드를 터미널에서 입력합니다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  <a:p>
            <a:endParaRPr lang="en-US" altLang="ko-KR" sz="24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latin typeface="S-Core Dream 3 Light" panose="020B0503030302020204" pitchFamily="34" charset="-127"/>
              <a:ea typeface="S-Core Dream 3 Light" panose="020B0503030302020204" pitchFamily="34" charset="-127"/>
            </a:endParaRPr>
          </a:p>
          <a:p>
            <a:r>
              <a:rPr lang="en-US" altLang="ko-KR" sz="2400" spc="-1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JupyterNotebook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 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이라면 노트에서 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!</a:t>
            </a:r>
            <a:r>
              <a:rPr lang="ko-KR" altLang="en-US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를 앞에 추가하고 실행합니다</a:t>
            </a:r>
            <a:r>
              <a:rPr lang="en-US" altLang="ko-KR" sz="24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S-Core Dream 3 Light" panose="020B0503030302020204" pitchFamily="34" charset="-127"/>
                <a:ea typeface="S-Core Dream 3 Light" panose="020B0503030302020204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9261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947</TotalTime>
  <Words>1441</Words>
  <Application>Microsoft Macintosh PowerPoint</Application>
  <PresentationFormat>와이드스크린</PresentationFormat>
  <Paragraphs>357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1" baseType="lpstr">
      <vt:lpstr>맑은 고딕</vt:lpstr>
      <vt:lpstr>현대산스 Head Medium</vt:lpstr>
      <vt:lpstr>S-Core Dream 3 Light</vt:lpstr>
      <vt:lpstr>S-Core Dream 6 Bold</vt:lpstr>
      <vt:lpstr>에스코어 드림 3 Light</vt:lpstr>
      <vt:lpstr>에스코어 드림 6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choi luis</dc:creator>
  <cp:lastModifiedBy>choi luis</cp:lastModifiedBy>
  <cp:revision>32</cp:revision>
  <dcterms:created xsi:type="dcterms:W3CDTF">2022-07-30T03:29:38Z</dcterms:created>
  <dcterms:modified xsi:type="dcterms:W3CDTF">2022-08-01T01:00:01Z</dcterms:modified>
</cp:coreProperties>
</file>